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77" r:id="rId8"/>
    <p:sldId id="279" r:id="rId9"/>
    <p:sldId id="284" r:id="rId10"/>
    <p:sldId id="262" r:id="rId11"/>
    <p:sldId id="263" r:id="rId12"/>
    <p:sldId id="285" r:id="rId13"/>
    <p:sldId id="264" r:id="rId14"/>
    <p:sldId id="269" r:id="rId15"/>
    <p:sldId id="278" r:id="rId16"/>
    <p:sldId id="270" r:id="rId17"/>
    <p:sldId id="271" r:id="rId18"/>
    <p:sldId id="265" r:id="rId19"/>
    <p:sldId id="266" r:id="rId20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404"/>
    <a:srgbClr val="56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9110" autoAdjust="0"/>
  </p:normalViewPr>
  <p:slideViewPr>
    <p:cSldViewPr snapToGrid="0" snapToObjects="1">
      <p:cViewPr varScale="1">
        <p:scale>
          <a:sx n="97" d="100"/>
          <a:sy n="97" d="100"/>
        </p:scale>
        <p:origin x="-4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/>
          <p:cNvSpPr>
            <a:spLocks noGrp="1"/>
          </p:cNvSpPr>
          <p:nvPr>
            <p:ph type="title"/>
          </p:nvPr>
        </p:nvSpPr>
        <p:spPr>
          <a:xfrm>
            <a:off x="313261" y="205979"/>
            <a:ext cx="6967014" cy="5877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 b="1" i="1" spc="0">
                <a:solidFill>
                  <a:srgbClr val="562E8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312739" y="803438"/>
            <a:ext cx="6967537" cy="8405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1">
                <a:solidFill>
                  <a:srgbClr val="EC7404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426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457200" y="853390"/>
            <a:ext cx="8229600" cy="541036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4000" b="1" i="1">
                <a:solidFill>
                  <a:srgbClr val="EC740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457200" y="1425487"/>
            <a:ext cx="8262800" cy="29194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200" baseline="0">
                <a:solidFill>
                  <a:srgbClr val="562E86"/>
                </a:solidFill>
              </a:defRPr>
            </a:lvl1pPr>
            <a:lvl2pPr marL="457200" indent="0">
              <a:buNone/>
              <a:defRPr sz="2000">
                <a:solidFill>
                  <a:srgbClr val="562E86"/>
                </a:solidFill>
              </a:defRPr>
            </a:lvl2pPr>
            <a:lvl3pPr marL="914400" indent="0">
              <a:buNone/>
              <a:defRPr sz="2000">
                <a:solidFill>
                  <a:srgbClr val="562E86"/>
                </a:solidFill>
              </a:defRPr>
            </a:lvl3pPr>
            <a:lvl4pPr marL="1371600" indent="0">
              <a:buNone/>
              <a:defRPr sz="2000">
                <a:solidFill>
                  <a:srgbClr val="562E86"/>
                </a:solidFill>
              </a:defRPr>
            </a:lvl4pPr>
            <a:lvl5pPr marL="1828800" indent="0">
              <a:buNone/>
              <a:defRPr sz="2000">
                <a:solidFill>
                  <a:srgbClr val="562E86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7983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source=images&amp;cd=&amp;cad=rja&amp;uact=8&amp;ved=0ahUKEwj68YOtnerTAhWCbBoKHU5tBoEQjRwIBw&amp;url=http://www.regioinbedrijf.nl/bedrijfsnieuws/brabant-water-hoe-duurzaam-wilt-u-het-hebben.9411/&amp;psig=AFQjCNFes4ZrUVJIa9I2d-zE4bRrKG3YYQ&amp;ust=14946739630662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206375"/>
            <a:ext cx="6967537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Gastcollege Waterketen</a:t>
            </a:r>
            <a:endParaRPr lang="nl-NL" dirty="0">
              <a:ea typeface="ＭＳ Ｐゴシック" charset="0"/>
            </a:endParaRP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312738" y="803275"/>
            <a:ext cx="6967537" cy="1525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 dirty="0" smtClean="0"/>
          </a:p>
          <a:p>
            <a:r>
              <a:rPr lang="nl-NL" sz="2800" dirty="0" smtClean="0"/>
              <a:t>30 januari 2018</a:t>
            </a:r>
          </a:p>
          <a:p>
            <a:r>
              <a:rPr lang="nl-NL" sz="2800" dirty="0" smtClean="0"/>
              <a:t>Pim </a:t>
            </a:r>
            <a:r>
              <a:rPr lang="nl-NL" sz="2800" dirty="0"/>
              <a:t>Bosman </a:t>
            </a:r>
            <a:r>
              <a:rPr lang="nl-NL" sz="2800" dirty="0" smtClean="0"/>
              <a:t> –	</a:t>
            </a:r>
            <a:r>
              <a:rPr lang="nl-NL" sz="2400" dirty="0" smtClean="0"/>
              <a:t>Adviseur Waterketen bij de 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Afdeling Plannen WSRL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historisch perspectief (1)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1637465"/>
            <a:ext cx="8165264" cy="247827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5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historisch perspectief (2)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5136"/>
            <a:ext cx="4072128" cy="3578364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									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56" y="1565136"/>
            <a:ext cx="2555330" cy="33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historisch perspectief (3)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smtClean="0"/>
              <a:t>Tussen WO I en WO II</a:t>
            </a:r>
            <a:r>
              <a:rPr lang="nl-NL" dirty="0" smtClean="0"/>
              <a:t>:	Aanleg eerste </a:t>
            </a:r>
            <a:r>
              <a:rPr lang="nl-NL" dirty="0" err="1" smtClean="0"/>
              <a:t>rwzi’s</a:t>
            </a:r>
            <a:r>
              <a:rPr lang="nl-NL" dirty="0" smtClean="0"/>
              <a:t>, vooral bij grote steden.</a:t>
            </a:r>
          </a:p>
          <a:p>
            <a:r>
              <a:rPr lang="nl-NL" dirty="0" smtClean="0"/>
              <a:t>						Initiatiefnemers: gemeenten</a:t>
            </a:r>
          </a:p>
          <a:p>
            <a:r>
              <a:rPr lang="nl-NL" b="1" dirty="0" smtClean="0"/>
              <a:t>Rond 1975</a:t>
            </a:r>
            <a:r>
              <a:rPr lang="nl-NL" dirty="0" smtClean="0"/>
              <a:t>: Vaststelling Wet verontreiniging oppervlaktewateren (</a:t>
            </a:r>
            <a:r>
              <a:rPr lang="nl-NL" dirty="0" err="1" smtClean="0"/>
              <a:t>Wvo</a:t>
            </a:r>
            <a:r>
              <a:rPr lang="nl-NL" dirty="0" smtClean="0"/>
              <a:t>)</a:t>
            </a:r>
          </a:p>
          <a:p>
            <a:r>
              <a:rPr lang="nl-NL" dirty="0"/>
              <a:t>	</a:t>
            </a:r>
            <a:r>
              <a:rPr lang="nl-NL" dirty="0" smtClean="0"/>
              <a:t>		Taakverdeling v.w.b. afvalwaterzuivering</a:t>
            </a:r>
            <a:r>
              <a:rPr lang="nl-NL" dirty="0"/>
              <a:t> </a:t>
            </a:r>
            <a:r>
              <a:rPr lang="nl-NL" dirty="0" smtClean="0"/>
              <a:t>=&gt; Provincies 				regelen zuiveringstaak: doen het zelf, stellen zogenaamde</a:t>
            </a:r>
          </a:p>
          <a:p>
            <a:r>
              <a:rPr lang="nl-NL" dirty="0"/>
              <a:t>	</a:t>
            </a:r>
            <a:r>
              <a:rPr lang="nl-NL" dirty="0" smtClean="0"/>
              <a:t>		zuiveringsschappen in of geven taken aan “verbrede” 				waterschappen.</a:t>
            </a:r>
          </a:p>
          <a:p>
            <a:r>
              <a:rPr lang="nl-NL" b="1" dirty="0" smtClean="0"/>
              <a:t>Rond 2000</a:t>
            </a:r>
            <a:r>
              <a:rPr lang="nl-NL" dirty="0" smtClean="0"/>
              <a:t>:	Zuiveringstaak wettelijk toebedeeld aan waterschappen. </a:t>
            </a:r>
          </a:p>
        </p:txBody>
      </p:sp>
    </p:spTree>
    <p:extLst>
      <p:ext uri="{BB962C8B-B14F-4D97-AF65-F5344CB8AC3E}">
        <p14:creationId xmlns:p14="http://schemas.microsoft.com/office/powerpoint/2010/main" val="17008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3390"/>
            <a:ext cx="8686800" cy="541036"/>
          </a:xfrm>
        </p:spPr>
        <p:txBody>
          <a:bodyPr/>
          <a:lstStyle/>
          <a:p>
            <a:r>
              <a:rPr lang="nl-NL" dirty="0" smtClean="0"/>
              <a:t>Waterketen: rioleringszorg gemeente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2" y="1498639"/>
            <a:ext cx="8278436" cy="1889571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26532" y="1498639"/>
            <a:ext cx="8262800" cy="29194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3" y="3388210"/>
            <a:ext cx="2209404" cy="5429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32" y="3931200"/>
            <a:ext cx="2209406" cy="4614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3" y="4392602"/>
            <a:ext cx="2337419" cy="4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soorten rioolstelsels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b="1" u="sng" dirty="0" smtClean="0"/>
              <a:t>Vrij verval:</a:t>
            </a:r>
          </a:p>
          <a:p>
            <a:r>
              <a:rPr lang="nl-NL" b="1" dirty="0" smtClean="0"/>
              <a:t>Gemengd rioolstelsel</a:t>
            </a:r>
            <a:r>
              <a:rPr lang="nl-NL" dirty="0" smtClean="0"/>
              <a:t>: afvalwater/hemelwater/grondwater</a:t>
            </a:r>
          </a:p>
          <a:p>
            <a:r>
              <a:rPr lang="nl-NL" b="1" dirty="0" smtClean="0"/>
              <a:t>Gescheiden rioolstelsel</a:t>
            </a:r>
            <a:r>
              <a:rPr lang="nl-NL" dirty="0" smtClean="0"/>
              <a:t>: afvalwater en hemelwater/grondwater apart</a:t>
            </a:r>
          </a:p>
          <a:p>
            <a:r>
              <a:rPr lang="nl-NL" b="1" dirty="0" smtClean="0"/>
              <a:t>Verbeterd gescheiden rioolstelsel</a:t>
            </a:r>
            <a:r>
              <a:rPr lang="nl-NL" dirty="0" smtClean="0"/>
              <a:t>: First flush uit hemelwaterstelsel</a:t>
            </a:r>
          </a:p>
          <a:p>
            <a:r>
              <a:rPr lang="nl-NL" dirty="0"/>
              <a:t>	</a:t>
            </a:r>
            <a:r>
              <a:rPr lang="nl-NL" dirty="0" smtClean="0"/>
              <a:t>								wordt afgevoerd naar </a:t>
            </a:r>
            <a:r>
              <a:rPr lang="nl-NL" dirty="0" err="1" smtClean="0"/>
              <a:t>rwzi</a:t>
            </a:r>
            <a:endParaRPr lang="nl-NL" dirty="0" smtClean="0"/>
          </a:p>
          <a:p>
            <a:r>
              <a:rPr lang="nl-NL" sz="2400" b="1" u="sng" dirty="0" smtClean="0"/>
              <a:t>Mechanisch:</a:t>
            </a:r>
          </a:p>
          <a:p>
            <a:r>
              <a:rPr lang="nl-NL" b="1" dirty="0" smtClean="0"/>
              <a:t>Drukriolering</a:t>
            </a:r>
            <a:r>
              <a:rPr lang="nl-NL" dirty="0" smtClean="0"/>
              <a:t>: afvalwater</a:t>
            </a:r>
          </a:p>
          <a:p>
            <a:r>
              <a:rPr lang="nl-NL" b="1" dirty="0" smtClean="0"/>
              <a:t>Vacuümriolering</a:t>
            </a:r>
            <a:r>
              <a:rPr lang="nl-NL" dirty="0" smtClean="0"/>
              <a:t>: afvalwater</a:t>
            </a:r>
          </a:p>
          <a:p>
            <a:endParaRPr lang="nl-NL" sz="1100" dirty="0"/>
          </a:p>
          <a:p>
            <a:r>
              <a:rPr lang="nl-NL" b="1" i="1" dirty="0" smtClean="0">
                <a:solidFill>
                  <a:srgbClr val="EC7404"/>
                </a:solidFill>
              </a:rPr>
              <a:t>VRAAG: Op wat voor rioolstelsel zit jij?</a:t>
            </a:r>
            <a:endParaRPr lang="nl-NL" b="1" i="1" dirty="0">
              <a:solidFill>
                <a:srgbClr val="EC7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" y="124559"/>
            <a:ext cx="7419304" cy="501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capaciteit rioolstelsel (1)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200" dirty="0" smtClean="0"/>
          </a:p>
          <a:p>
            <a:r>
              <a:rPr lang="nl-NL" sz="2400" b="1" dirty="0" smtClean="0"/>
              <a:t>DWA= droogweerafvoer</a:t>
            </a:r>
          </a:p>
          <a:p>
            <a:r>
              <a:rPr lang="nl-NL" dirty="0" smtClean="0"/>
              <a:t>rekenregels voor woningen:</a:t>
            </a:r>
          </a:p>
          <a:p>
            <a:r>
              <a:rPr lang="nl-NL" dirty="0" smtClean="0"/>
              <a:t>10 liter per persoon per uur over een periode van 12 uur per dag</a:t>
            </a:r>
          </a:p>
          <a:p>
            <a:r>
              <a:rPr lang="nl-NL" dirty="0" smtClean="0"/>
              <a:t>2,5 personen per woning</a:t>
            </a:r>
          </a:p>
          <a:p>
            <a:endParaRPr lang="nl-NL" dirty="0" smtClean="0"/>
          </a:p>
          <a:p>
            <a:r>
              <a:rPr lang="nl-NL" dirty="0" smtClean="0"/>
              <a:t>Voorbeeld: 1.000 woningen = 2.500 personen = 25.000 liter/uur</a:t>
            </a:r>
          </a:p>
          <a:p>
            <a:r>
              <a:rPr lang="nl-NL" dirty="0"/>
              <a:t>	</a:t>
            </a:r>
            <a:r>
              <a:rPr lang="nl-NL" dirty="0" smtClean="0"/>
              <a:t>		=&gt; DWA = 25 m³/uur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capaciteit rioolstelsel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100" dirty="0" smtClean="0"/>
          </a:p>
          <a:p>
            <a:r>
              <a:rPr lang="nl-NL" sz="2400" b="1" dirty="0" smtClean="0"/>
              <a:t>RWA = regenwaterafvoer </a:t>
            </a:r>
            <a:r>
              <a:rPr lang="nl-NL" dirty="0" smtClean="0"/>
              <a:t>(= DWA + pompovercapaciteit)</a:t>
            </a:r>
          </a:p>
          <a:p>
            <a:r>
              <a:rPr lang="nl-NL" dirty="0" smtClean="0"/>
              <a:t>Basis voor berekening: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areaal verhard oppervlak per woning = 150 m²;</a:t>
            </a:r>
          </a:p>
          <a:p>
            <a:pPr marL="342900" indent="-342900">
              <a:buFontTx/>
              <a:buChar char="-"/>
            </a:pPr>
            <a:r>
              <a:rPr lang="nl-NL" dirty="0"/>
              <a:t>de hoeveelheid berging in het </a:t>
            </a:r>
            <a:r>
              <a:rPr lang="nl-NL" dirty="0" smtClean="0"/>
              <a:t>rioolstelsel = 7 + 2 mm;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beschikbare </a:t>
            </a:r>
            <a:r>
              <a:rPr lang="nl-NL" dirty="0" err="1" smtClean="0"/>
              <a:t>poc</a:t>
            </a:r>
            <a:r>
              <a:rPr lang="nl-NL" dirty="0" smtClean="0"/>
              <a:t>: 0,7 mm/uur.</a:t>
            </a:r>
          </a:p>
          <a:p>
            <a:endParaRPr lang="nl-NL" dirty="0" smtClean="0"/>
          </a:p>
          <a:p>
            <a:r>
              <a:rPr lang="nl-NL" dirty="0" smtClean="0"/>
              <a:t>Voorbeeld: 1.000 woningen = DWA + (150.000 m² x 0,7 mm) =</a:t>
            </a:r>
          </a:p>
          <a:p>
            <a:r>
              <a:rPr lang="nl-NL" dirty="0"/>
              <a:t>	</a:t>
            </a:r>
            <a:r>
              <a:rPr lang="nl-NL" dirty="0" smtClean="0"/>
              <a:t>		25 + 105 m³/uur =&gt; RWA = </a:t>
            </a:r>
            <a:r>
              <a:rPr lang="nl-NL" dirty="0"/>
              <a:t>130 </a:t>
            </a:r>
            <a:r>
              <a:rPr lang="nl-NL" dirty="0" smtClean="0"/>
              <a:t>m³/uur</a:t>
            </a:r>
          </a:p>
          <a:p>
            <a:r>
              <a:rPr lang="nl-NL" sz="1800" dirty="0" smtClean="0">
                <a:solidFill>
                  <a:srgbClr val="EC7404"/>
                </a:solidFill>
              </a:rPr>
              <a:t>NB: Dit geldt voor een gemengd rioolstelsel!!</a:t>
            </a:r>
            <a:endParaRPr lang="nl-NL" sz="1800" dirty="0">
              <a:solidFill>
                <a:srgbClr val="EC740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1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Intermezzo: </a:t>
            </a:r>
            <a:r>
              <a:rPr lang="nl-NL" sz="3600" dirty="0" smtClean="0"/>
              <a:t>Wees zuinig met water (1)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G:\Mijn afbeeldingen\water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4426"/>
            <a:ext cx="7522653" cy="3381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7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Intermezzo: </a:t>
            </a:r>
            <a:r>
              <a:rPr lang="nl-NL" sz="3600" dirty="0" smtClean="0"/>
              <a:t>Wees zuinig met water (2)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b="1" dirty="0" smtClean="0"/>
          </a:p>
          <a:p>
            <a:r>
              <a:rPr lang="nl-NL" b="1" dirty="0" smtClean="0"/>
              <a:t>GEBRUIK </a:t>
            </a:r>
            <a:r>
              <a:rPr lang="nl-NL" b="1" dirty="0"/>
              <a:t>REGENWATER VOOR:	TOILETSPOELING, WASMACHINE, SCHOONMAAK, SPROEI- </a:t>
            </a:r>
            <a:r>
              <a:rPr lang="nl-NL" b="1" dirty="0" smtClean="0"/>
              <a:t>en GIETWATER </a:t>
            </a:r>
            <a:r>
              <a:rPr lang="nl-NL" b="1" dirty="0"/>
              <a:t>in de </a:t>
            </a:r>
            <a:r>
              <a:rPr lang="nl-NL" b="1" dirty="0" smtClean="0"/>
              <a:t>TUIN</a:t>
            </a:r>
          </a:p>
          <a:p>
            <a:endParaRPr lang="nl-NL" b="1" dirty="0"/>
          </a:p>
          <a:p>
            <a:r>
              <a:rPr lang="nl-NL" b="1" dirty="0"/>
              <a:t>GEBRUIK DRINKWATER VOOR :	BADKAMER (o.a. BAD en </a:t>
            </a:r>
            <a:r>
              <a:rPr lang="nl-NL" b="1" dirty="0" smtClean="0"/>
              <a:t>DOUCHE</a:t>
            </a:r>
            <a:r>
              <a:rPr lang="nl-NL" b="1" dirty="0"/>
              <a:t>), KEUKEN, </a:t>
            </a:r>
            <a:r>
              <a:rPr lang="nl-NL" b="1" dirty="0" smtClean="0"/>
              <a:t>VAATWASMACHINE</a:t>
            </a:r>
          </a:p>
          <a:p>
            <a:endParaRPr lang="nl-NL" b="1" dirty="0"/>
          </a:p>
          <a:p>
            <a:r>
              <a:rPr lang="nl-NL" sz="2000" b="1" dirty="0" smtClean="0">
                <a:solidFill>
                  <a:srgbClr val="EC7404"/>
                </a:solidFill>
              </a:rPr>
              <a:t>Vraag: Wie weet andere waterbesparende maatregelen voor in huis en tuin?</a:t>
            </a:r>
            <a:endParaRPr lang="nl-NL" sz="2000" dirty="0">
              <a:solidFill>
                <a:srgbClr val="EC740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3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Waterschappen in Nederland: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												</a:t>
            </a:r>
            <a:r>
              <a:rPr lang="nl-NL" sz="1600" dirty="0" smtClean="0"/>
              <a:t>per 1-1-2017: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fusie </a:t>
            </a:r>
            <a:r>
              <a:rPr lang="nl-NL" sz="1600" dirty="0" err="1" smtClean="0"/>
              <a:t>ws</a:t>
            </a:r>
            <a:r>
              <a:rPr lang="nl-NL" sz="1600" dirty="0" smtClean="0"/>
              <a:t>. Peel en Maasvallei &amp;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</a:t>
            </a:r>
            <a:r>
              <a:rPr lang="nl-NL" sz="1600" dirty="0" err="1" smtClean="0"/>
              <a:t>ws</a:t>
            </a:r>
            <a:r>
              <a:rPr lang="nl-NL" sz="1600" dirty="0" smtClean="0"/>
              <a:t>. Roer en Overmaas -&gt;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-&gt; </a:t>
            </a:r>
            <a:r>
              <a:rPr lang="nl-NL" sz="1600" dirty="0" err="1" smtClean="0"/>
              <a:t>ws</a:t>
            </a:r>
            <a:r>
              <a:rPr lang="nl-NL" sz="1600" dirty="0" smtClean="0"/>
              <a:t>. Limburg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per 1-1-2016:</a:t>
            </a:r>
          </a:p>
          <a:p>
            <a:r>
              <a:rPr lang="nl-NL" sz="1600" dirty="0" smtClean="0"/>
              <a:t>												fusie </a:t>
            </a:r>
            <a:r>
              <a:rPr lang="nl-NL" sz="1600" dirty="0" err="1" smtClean="0"/>
              <a:t>ws</a:t>
            </a:r>
            <a:r>
              <a:rPr lang="nl-NL" sz="1600" dirty="0" smtClean="0"/>
              <a:t>. Reest en Wieden &amp;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</a:t>
            </a:r>
            <a:r>
              <a:rPr lang="nl-NL" sz="1600" dirty="0" err="1" smtClean="0"/>
              <a:t>ws</a:t>
            </a:r>
            <a:r>
              <a:rPr lang="nl-NL" sz="1600" dirty="0" smtClean="0"/>
              <a:t>. Groot Salland -&gt;</a:t>
            </a:r>
          </a:p>
          <a:p>
            <a:r>
              <a:rPr lang="nl-NL" sz="1600" dirty="0"/>
              <a:t>	</a:t>
            </a:r>
            <a:r>
              <a:rPr lang="nl-NL" sz="1600" dirty="0" smtClean="0"/>
              <a:t>											-&gt; </a:t>
            </a:r>
            <a:r>
              <a:rPr lang="nl-NL" sz="1600" dirty="0" err="1" smtClean="0"/>
              <a:t>ws</a:t>
            </a:r>
            <a:r>
              <a:rPr lang="nl-NL" sz="1600" dirty="0" smtClean="0"/>
              <a:t>. Drents Overijsselse Delta</a:t>
            </a:r>
          </a:p>
          <a:p>
            <a:endParaRPr lang="nl-NL" sz="1600" dirty="0" smtClean="0"/>
          </a:p>
          <a:p>
            <a:r>
              <a:rPr lang="nl-NL" sz="1600" dirty="0"/>
              <a:t>	</a:t>
            </a:r>
            <a:r>
              <a:rPr lang="nl-NL" sz="1600" dirty="0" smtClean="0"/>
              <a:t>											Totaal aantal per 1-1-2018: 20 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486447"/>
            <a:ext cx="4943856" cy="37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Taken waterschap Rivierenland (1):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Zonder </a:t>
            </a:r>
            <a:r>
              <a:rPr lang="nl-NL" sz="2000" dirty="0"/>
              <a:t>onze waterkeringen zou een groot deel van het rivierengebied geregeld onder water lopen. Waterschap Rivierenland werkt voortdurend aan het veiliger maken van de waterkeringen</a:t>
            </a:r>
            <a:r>
              <a:rPr lang="nl-NL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Nederland </a:t>
            </a:r>
            <a:r>
              <a:rPr lang="nl-NL" sz="2000" dirty="0"/>
              <a:t>ligt in een rivierdelta. We merken het meteen als het water stijgt. Maar ook een tekort aan water is nadelig. Waterschap Rivierenland zorgt in het rivierengebied voor voldoende water</a:t>
            </a:r>
            <a:r>
              <a:rPr lang="nl-NL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Schoon </a:t>
            </a:r>
            <a:r>
              <a:rPr lang="nl-NL" sz="2000" dirty="0"/>
              <a:t>oppervlaktewater is onontbeerlijk voor ons milieu, de Flora en Fauna. En van schoon water kun je genieten. Het waterschap neemt maatregelen die de kwaliteit van het oppervlaktewater verhogen</a:t>
            </a:r>
            <a:r>
              <a:rPr lang="nl-NL" sz="2000" dirty="0" smtClean="0"/>
              <a:t>.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Taken waterschap Rivierenland (2):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Waterschap </a:t>
            </a:r>
            <a:r>
              <a:rPr lang="nl-NL" sz="2000" dirty="0"/>
              <a:t>Rivierenland zuivert in het rivierengebied al het afvalwater wat u thuis gebruikt en door afvoerputje en toilet wegspoelt. Hiervoor beheren wij 39 waterzuiveringsinstallaties, 184 rioolgemalen en 538 km persleiding</a:t>
            </a:r>
            <a:r>
              <a:rPr lang="nl-NL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Waterschap Rivierenland beheert </a:t>
            </a:r>
            <a:r>
              <a:rPr lang="nl-NL" sz="2000" dirty="0" smtClean="0"/>
              <a:t>ook </a:t>
            </a:r>
            <a:r>
              <a:rPr lang="nl-NL" sz="2000" dirty="0"/>
              <a:t>polderwegen in het gebied de Alblasserwaard en de </a:t>
            </a:r>
            <a:r>
              <a:rPr lang="nl-NL" sz="2000" dirty="0" err="1"/>
              <a:t>Vijfheerenlanden</a:t>
            </a:r>
            <a:r>
              <a:rPr lang="nl-NL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Wanneer calamiteiten plaatsvinden, speelt het waterschap een belangrijke rol in de calamiteitenbestrijding</a:t>
            </a:r>
            <a:r>
              <a:rPr lang="nl-NL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Muskusrattenbeheer Rivierenland werkt mee aan de veiligheid en stabiliteit van dijken en kades.</a:t>
            </a:r>
            <a:endParaRPr lang="nl-NL" sz="2000" dirty="0" smtClean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9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Zuivering </a:t>
            </a:r>
            <a:r>
              <a:rPr lang="nl-NL" dirty="0" smtClean="0"/>
              <a:t>afvalwater: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2000" dirty="0" smtClean="0"/>
          </a:p>
          <a:p>
            <a:r>
              <a:rPr lang="nl-NL" sz="2000" dirty="0" smtClean="0"/>
              <a:t>Waterschap </a:t>
            </a:r>
            <a:r>
              <a:rPr lang="nl-NL" sz="2000" dirty="0"/>
              <a:t>Rivierenland zuivert in het rivierengebied al het afvalwater wat u thuis gebruikt en door afvoerputje en toilet </a:t>
            </a:r>
            <a:r>
              <a:rPr lang="nl-NL" sz="2000" dirty="0" smtClean="0"/>
              <a:t>weg spoelt. Afvalwater </a:t>
            </a:r>
            <a:r>
              <a:rPr lang="nl-NL" sz="2000" dirty="0"/>
              <a:t>wordt opgevangen in de gemeentelijke riolering. Vanaf hier wordt het door rioolgemalen via een stelsel van persleidingen naar onze rioolwaterzuiveringsinstallaties getransporteerd. </a:t>
            </a:r>
            <a:endParaRPr lang="nl-NL" sz="2000" dirty="0" smtClean="0"/>
          </a:p>
          <a:p>
            <a:r>
              <a:rPr lang="nl-NL" sz="2000" dirty="0" smtClean="0"/>
              <a:t>Een </a:t>
            </a:r>
            <a:r>
              <a:rPr lang="nl-NL" sz="2000" dirty="0"/>
              <a:t>waterzuiveringsinstallatie zuivert al het </a:t>
            </a:r>
            <a:r>
              <a:rPr lang="nl-NL" sz="2000" dirty="0" smtClean="0"/>
              <a:t>afvalwater </a:t>
            </a:r>
            <a:r>
              <a:rPr lang="nl-NL" sz="2000" dirty="0"/>
              <a:t>binnen een zogenaamd verzorgingsgebied. Na zuivering gaat het weer terug in het oppervlaktewater via de lozingspunten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dirty="0" smtClean="0">
                <a:solidFill>
                  <a:srgbClr val="EC7404"/>
                </a:solidFill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EC7404"/>
                </a:solidFill>
              </a:rPr>
              <a:t>Film </a:t>
            </a:r>
            <a:r>
              <a:rPr lang="nl-NL" b="1" dirty="0">
                <a:solidFill>
                  <a:srgbClr val="EC7404"/>
                </a:solidFill>
              </a:rPr>
              <a:t>Schoon </a:t>
            </a:r>
            <a:r>
              <a:rPr lang="nl-NL" b="1" dirty="0" smtClean="0">
                <a:solidFill>
                  <a:srgbClr val="EC7404"/>
                </a:solidFill>
              </a:rPr>
              <a:t>Water</a:t>
            </a:r>
            <a:endParaRPr lang="nl-NL" b="1" dirty="0">
              <a:solidFill>
                <a:srgbClr val="EC740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1"/>
          <p:cNvSpPr>
            <a:spLocks noGrp="1"/>
          </p:cNvSpPr>
          <p:nvPr>
            <p:ph type="title"/>
          </p:nvPr>
        </p:nvSpPr>
        <p:spPr bwMode="auto">
          <a:xfrm>
            <a:off x="457200" y="854075"/>
            <a:ext cx="8229600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074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425575"/>
            <a:ext cx="8262938" cy="291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pic>
        <p:nvPicPr>
          <p:cNvPr id="4" name="irc_mi" descr="Afbeeldingsresultaat voor waterkringloop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931798"/>
            <a:ext cx="7510272" cy="404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108"/>
            <a:ext cx="5897018" cy="44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-122700"/>
            <a:ext cx="8686798" cy="52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										</a:t>
            </a:r>
            <a:r>
              <a:rPr lang="nl-NL" b="1" dirty="0" smtClean="0"/>
              <a:t>Waterschap Rivierenland:</a:t>
            </a:r>
          </a:p>
          <a:p>
            <a:r>
              <a:rPr lang="nl-NL" dirty="0"/>
              <a:t>	</a:t>
            </a:r>
            <a:r>
              <a:rPr lang="nl-NL" dirty="0" smtClean="0"/>
              <a:t>									Aantal inwoners ca. 1 miljoen </a:t>
            </a:r>
          </a:p>
          <a:p>
            <a:r>
              <a:rPr lang="nl-NL" dirty="0"/>
              <a:t>	</a:t>
            </a:r>
            <a:r>
              <a:rPr lang="nl-NL" dirty="0" smtClean="0"/>
              <a:t>										-&gt; 1.000.000 </a:t>
            </a:r>
            <a:r>
              <a:rPr lang="nl-NL" dirty="0"/>
              <a:t>i</a:t>
            </a:r>
            <a:r>
              <a:rPr lang="nl-NL" dirty="0" smtClean="0"/>
              <a:t>e</a:t>
            </a:r>
          </a:p>
          <a:p>
            <a:r>
              <a:rPr lang="nl-NL" dirty="0"/>
              <a:t>	</a:t>
            </a:r>
            <a:r>
              <a:rPr lang="nl-NL" dirty="0" smtClean="0"/>
              <a:t>									Afvalwaterproductie inwoners  										= 1.000.000 x 10 liter per uur</a:t>
            </a:r>
          </a:p>
          <a:p>
            <a:pPr marL="4343400" lvl="8" indent="-457200">
              <a:buAutoNum type="arabicPlain" startAt="10"/>
            </a:pPr>
            <a:r>
              <a:rPr lang="nl-NL" sz="2200" dirty="0" smtClean="0"/>
              <a:t>   		  = </a:t>
            </a:r>
            <a:r>
              <a:rPr lang="nl-NL" sz="2200" dirty="0" smtClean="0">
                <a:solidFill>
                  <a:srgbClr val="562E86"/>
                </a:solidFill>
              </a:rPr>
              <a:t>10.000 m³ per uur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4571999" cy="48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-052-14_PPoint_16-9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sjabloon waterketen</Template>
  <TotalTime>1091</TotalTime>
  <Words>452</Words>
  <Application>Microsoft Office PowerPoint</Application>
  <PresentationFormat>Diavoorstelling (16:9)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WR-052-14_PPoint_16-9_2</vt:lpstr>
      <vt:lpstr>Gastcollege Waterketen</vt:lpstr>
      <vt:lpstr>Waterschappen in Nederland:</vt:lpstr>
      <vt:lpstr>Taken waterschap Rivierenland (1):</vt:lpstr>
      <vt:lpstr>Taken waterschap Rivierenland (2):</vt:lpstr>
      <vt:lpstr>Zuivering afvalwater:</vt:lpstr>
      <vt:lpstr>PowerPoint-presentatie</vt:lpstr>
      <vt:lpstr>PowerPoint-presentatie</vt:lpstr>
      <vt:lpstr>PowerPoint-presentatie</vt:lpstr>
      <vt:lpstr>PowerPoint-presentatie</vt:lpstr>
      <vt:lpstr>Waterketen: historisch perspectief (1)</vt:lpstr>
      <vt:lpstr>Waterketen: historisch perspectief (2)</vt:lpstr>
      <vt:lpstr>Waterketen: historisch perspectief (3)</vt:lpstr>
      <vt:lpstr>Waterketen: rioleringszorg gemeente </vt:lpstr>
      <vt:lpstr>Waterketen: soorten rioolstelsels</vt:lpstr>
      <vt:lpstr>PowerPoint-presentatie</vt:lpstr>
      <vt:lpstr>Waterketen: capaciteit rioolstelsel (1)</vt:lpstr>
      <vt:lpstr>Waterketen: capaciteit rioolstelsel (2)</vt:lpstr>
      <vt:lpstr>Intermezzo: Wees zuinig met water (1)</vt:lpstr>
      <vt:lpstr>Intermezzo: Wees zuinig met water (2)</vt:lpstr>
    </vt:vector>
  </TitlesOfParts>
  <Company>Waterschap Rivierenland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Gastcollege Waterketen</dc:title>
  <dc:creator>Bosman, Pim</dc:creator>
  <cp:lastModifiedBy>pim</cp:lastModifiedBy>
  <cp:revision>74</cp:revision>
  <dcterms:created xsi:type="dcterms:W3CDTF">2018-01-22T12:38:00Z</dcterms:created>
  <dcterms:modified xsi:type="dcterms:W3CDTF">2018-02-02T04:54:15Z</dcterms:modified>
</cp:coreProperties>
</file>